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59" r:id="rId5"/>
    <p:sldId id="330" r:id="rId6"/>
    <p:sldId id="323" r:id="rId7"/>
    <p:sldId id="336" r:id="rId8"/>
    <p:sldId id="335" r:id="rId9"/>
    <p:sldId id="263" r:id="rId10"/>
    <p:sldId id="331" r:id="rId11"/>
    <p:sldId id="324" r:id="rId12"/>
    <p:sldId id="325" r:id="rId13"/>
    <p:sldId id="326" r:id="rId14"/>
    <p:sldId id="327" r:id="rId15"/>
    <p:sldId id="328" r:id="rId16"/>
    <p:sldId id="329" r:id="rId17"/>
    <p:sldId id="332" r:id="rId18"/>
    <p:sldId id="333" r:id="rId19"/>
    <p:sldId id="33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50266-7528-4798-3731-EE150D51F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10EBF1-08FB-CD79-9E30-283FEC8EF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1468E-2BF2-63B5-B4EF-AD93E514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56BBB-AAF4-BA8D-BB72-6AEB3862F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28A68-29D0-AF13-6BDC-689C3232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3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5D311-2909-408E-A9E1-534FA908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E58AC-4D04-814D-3B97-945EBD176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6B6248-5230-8FAA-5EB2-D164C6FB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355FD-A513-F240-AAB2-8A09E678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42199-B769-971A-730B-908EDA0C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4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796AE9-597A-770A-E556-57AF061E3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CFFD55-4DA3-4D14-91A7-D23D4A8CD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5EDEF-390C-5D64-6B82-20F44C5C3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DDEB2-E9B5-C4FB-DD2C-39542B5F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B6F49-6560-5A58-4F74-5B188E2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15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D592C00-D85F-49AC-8352-1CF3B6A166BF}"/>
              </a:ext>
            </a:extLst>
          </p:cNvPr>
          <p:cNvSpPr/>
          <p:nvPr userDrawn="1"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자유형 9">
            <a:extLst>
              <a:ext uri="{FF2B5EF4-FFF2-40B4-BE49-F238E27FC236}">
                <a16:creationId xmlns:a16="http://schemas.microsoft.com/office/drawing/2014/main" id="{1A6D60D0-AE78-4427-B183-7281CF231C38}"/>
              </a:ext>
            </a:extLst>
          </p:cNvPr>
          <p:cNvSpPr/>
          <p:nvPr userDrawn="1"/>
        </p:nvSpPr>
        <p:spPr>
          <a:xfrm rot="10800000">
            <a:off x="-16934" y="0"/>
            <a:ext cx="3024835" cy="740230"/>
          </a:xfrm>
          <a:custGeom>
            <a:avLst/>
            <a:gdLst>
              <a:gd name="connsiteX0" fmla="*/ 0 w 1876739"/>
              <a:gd name="connsiteY0" fmla="*/ 370114 h 740230"/>
              <a:gd name="connsiteX1" fmla="*/ 0 w 1876739"/>
              <a:gd name="connsiteY1" fmla="*/ 370115 h 740230"/>
              <a:gd name="connsiteX2" fmla="*/ 0 w 1876739"/>
              <a:gd name="connsiteY2" fmla="*/ 370115 h 740230"/>
              <a:gd name="connsiteX3" fmla="*/ 370115 w 1876739"/>
              <a:gd name="connsiteY3" fmla="*/ 0 h 740230"/>
              <a:gd name="connsiteX4" fmla="*/ 1876739 w 1876739"/>
              <a:gd name="connsiteY4" fmla="*/ 0 h 740230"/>
              <a:gd name="connsiteX5" fmla="*/ 1872343 w 1876739"/>
              <a:gd name="connsiteY5" fmla="*/ 21776 h 740230"/>
              <a:gd name="connsiteX6" fmla="*/ 1872343 w 1876739"/>
              <a:gd name="connsiteY6" fmla="*/ 740230 h 740230"/>
              <a:gd name="connsiteX7" fmla="*/ 370115 w 1876739"/>
              <a:gd name="connsiteY7" fmla="*/ 740229 h 740230"/>
              <a:gd name="connsiteX8" fmla="*/ 7520 w 1876739"/>
              <a:gd name="connsiteY8" fmla="*/ 444705 h 740230"/>
              <a:gd name="connsiteX9" fmla="*/ 0 w 1876739"/>
              <a:gd name="connsiteY9" fmla="*/ 370115 h 740230"/>
              <a:gd name="connsiteX10" fmla="*/ 7520 w 1876739"/>
              <a:gd name="connsiteY10" fmla="*/ 295524 h 740230"/>
              <a:gd name="connsiteX11" fmla="*/ 370115 w 1876739"/>
              <a:gd name="connsiteY11" fmla="*/ 0 h 74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6739" h="740230">
                <a:moveTo>
                  <a:pt x="0" y="370114"/>
                </a:moveTo>
                <a:lnTo>
                  <a:pt x="0" y="370115"/>
                </a:lnTo>
                <a:lnTo>
                  <a:pt x="0" y="370115"/>
                </a:lnTo>
                <a:close/>
                <a:moveTo>
                  <a:pt x="370115" y="0"/>
                </a:moveTo>
                <a:lnTo>
                  <a:pt x="1876739" y="0"/>
                </a:lnTo>
                <a:lnTo>
                  <a:pt x="1872343" y="21776"/>
                </a:lnTo>
                <a:lnTo>
                  <a:pt x="1872343" y="740230"/>
                </a:lnTo>
                <a:lnTo>
                  <a:pt x="370115" y="740229"/>
                </a:lnTo>
                <a:cubicBezTo>
                  <a:pt x="191257" y="740229"/>
                  <a:pt x="42032" y="613360"/>
                  <a:pt x="7520" y="444705"/>
                </a:cubicBezTo>
                <a:lnTo>
                  <a:pt x="0" y="370115"/>
                </a:lnTo>
                <a:lnTo>
                  <a:pt x="7520" y="295524"/>
                </a:lnTo>
                <a:cubicBezTo>
                  <a:pt x="42032" y="126869"/>
                  <a:pt x="191257" y="0"/>
                  <a:pt x="370115" y="0"/>
                </a:cubicBezTo>
                <a:close/>
              </a:path>
            </a:pathLst>
          </a:cu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9FD82-6AF8-47F3-BB30-AC005F21852C}"/>
              </a:ext>
            </a:extLst>
          </p:cNvPr>
          <p:cNvSpPr txBox="1"/>
          <p:nvPr userDrawn="1"/>
        </p:nvSpPr>
        <p:spPr>
          <a:xfrm>
            <a:off x="1" y="3090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2400" dirty="0">
              <a:solidFill>
                <a:schemeClr val="bg1"/>
              </a:solidFill>
              <a:latin typeface="HGGothicE" panose="020B0400000000000000" pitchFamily="49" charset="-128"/>
              <a:ea typeface="HGGothicE" panose="020B0400000000000000" pitchFamily="49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C2A160-70A7-46E3-BC66-CCBCA632AA82}"/>
              </a:ext>
            </a:extLst>
          </p:cNvPr>
          <p:cNvSpPr/>
          <p:nvPr userDrawn="1"/>
        </p:nvSpPr>
        <p:spPr>
          <a:xfrm>
            <a:off x="0" y="6348586"/>
            <a:ext cx="12192000" cy="514350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87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AB28E-AFD1-0374-4EDE-7C16B037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63957-BA2A-376C-D37F-DBCD1491D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6F8A7-A0D6-1E0F-B17F-ED3A2FD5E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23E94-485C-3A3A-4B22-35CD1FB7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C4FA7-1B47-6AE9-46D5-5CDD8605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8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5BB42-1FEA-90A6-1C1B-A1644DBE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F36667-BABA-74C1-630E-CB583EC03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6A9CB-CF0F-C39F-E7D5-AD0A681F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88FFF-CD89-A9D6-FD16-86C339B5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80AEF-2CAB-F2BD-9658-903DB76B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9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ED0B2-FF65-19BF-23B5-28FDF03E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DFB6B-B5F6-5D87-4024-3606E3C4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8B1CD8-FFD9-E4D4-8B00-79E88C8B0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780B71-435D-E68F-7FA8-E154FEDA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F494C3-DF8D-0078-E53F-2470B8B0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619996-035B-306D-D1FE-99B8AB57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4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67529-B873-7EAA-EACA-DCA35F7A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34F979-76F1-B6EE-86EC-1916E6F2C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FFCD1-DA83-58EE-0C6E-48FACE7D2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041091-7F86-7130-F2B4-FB61A6E3F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232974-A2DD-4329-E98F-837C2AEFF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38305A-B2A9-E2D7-D117-2165CFFF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20FFE1-B08E-E882-F6CB-FCB95D96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0C9A7F-104D-227E-8B7E-59DF2E9B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87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D42B6-2684-E09D-E85A-D1C82720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C1D996-89C7-9EAB-0871-AEC58B2C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E05EF-B2D9-D266-7471-54BF33B9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7EAB7B-1B59-D77B-67F2-A23EF26C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49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654D78-29D7-959A-6A08-F5DFF0B3E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3374D5-CC2C-FD76-F43A-538812DB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22D60-BE91-A4BF-D208-8309F67F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4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E60E1-6A72-C5EE-C96A-E9AAD65B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AEFF3-73D3-75F6-56A9-BF64C7436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D970B0-4F91-D646-7148-C0DE75A47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442356-BE32-AE32-A5D3-FDE9F0D4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753F22-C806-10C1-F2AA-EAE233AF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10CE66-ADF2-0E78-B179-18EA5994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DE46F-AEF0-BEB7-0345-9C05CFF6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2F34F4-734C-D1EC-14F4-AB562947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DEF2DA-BAF8-BC74-F5F3-D66226F6F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BD0267-4EA6-7E4C-0480-0FB7F20A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90DFFE-7442-C4E4-F5A2-71B448CED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81626-92D3-25B7-4D25-8B2E390A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41B722-1DB5-FD6F-9C10-6795DA5C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F89089-7517-2C15-8881-A023F5A26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0CE1E-0111-DEE7-82FE-6F3DC5F35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29234-6E74-4202-B07C-220D0EF03CD8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772D7-D7A0-3B13-B380-92B2AEB3B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FCCF3-70A8-AFBE-4111-DBC13737D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71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29743" y="-1145535"/>
            <a:ext cx="3955555" cy="3946677"/>
            <a:chOff x="11744613" y="-1718302"/>
            <a:chExt cx="5933333" cy="59200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11744613" y="-1718302"/>
              <a:ext cx="5933333" cy="5920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36405" y="2174706"/>
            <a:ext cx="3955555" cy="4523197"/>
            <a:chOff x="15654606" y="3262058"/>
            <a:chExt cx="5933333" cy="6784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980000">
              <a:off x="15654606" y="3262058"/>
              <a:ext cx="5933333" cy="678479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3716DA-2D42-363E-5994-642EE538013B}"/>
              </a:ext>
            </a:extLst>
          </p:cNvPr>
          <p:cNvSpPr txBox="1"/>
          <p:nvPr/>
        </p:nvSpPr>
        <p:spPr>
          <a:xfrm>
            <a:off x="599616" y="2114517"/>
            <a:ext cx="5820508" cy="942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000" b="1" kern="0" spc="0" dirty="0">
                <a:solidFill>
                  <a:srgbClr val="000000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영상 기반 항만근로자 </a:t>
            </a:r>
            <a:endParaRPr lang="en-US" altLang="ko-KR" sz="4000" b="1" kern="0" spc="0" dirty="0">
              <a:solidFill>
                <a:srgbClr val="000000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9DA8F-B732-48F7-8930-3AF55A3A78E2}"/>
              </a:ext>
            </a:extLst>
          </p:cNvPr>
          <p:cNvSpPr txBox="1"/>
          <p:nvPr/>
        </p:nvSpPr>
        <p:spPr>
          <a:xfrm>
            <a:off x="605577" y="2857710"/>
            <a:ext cx="5820508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4000" b="1" kern="0" spc="0" dirty="0">
                <a:solidFill>
                  <a:schemeClr val="accent5">
                    <a:lumMod val="75000"/>
                  </a:schemeClr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안전 모니터링 시스템</a:t>
            </a:r>
            <a:endParaRPr lang="en-US" altLang="ko-KR" sz="4000" b="1" kern="0" spc="0" dirty="0">
              <a:solidFill>
                <a:schemeClr val="accent5">
                  <a:lumMod val="75000"/>
                </a:schemeClr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373"/>
            <a:ext cx="11970167" cy="6651521"/>
            <a:chOff x="137694" y="156971"/>
            <a:chExt cx="17955250" cy="9977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94" y="156971"/>
              <a:ext cx="17955250" cy="997728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5E95EB-A3EE-D141-4999-93460A99FBEA}"/>
              </a:ext>
            </a:extLst>
          </p:cNvPr>
          <p:cNvSpPr txBox="1"/>
          <p:nvPr/>
        </p:nvSpPr>
        <p:spPr>
          <a:xfrm>
            <a:off x="829819" y="2299813"/>
            <a:ext cx="40620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3399FF"/>
                </a:solidFill>
                <a:latin typeface="Arial Black" panose="020B0A04020102020204" pitchFamily="34" charset="0"/>
              </a:rPr>
              <a:t>부가 기능 및 작품 사진</a:t>
            </a:r>
            <a:endParaRPr lang="en-US" altLang="ko-KR" sz="4400" b="1" dirty="0">
              <a:solidFill>
                <a:srgbClr val="3399FF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BF326-6DCB-8E06-820E-2FA61F2F82BC}"/>
              </a:ext>
            </a:extLst>
          </p:cNvPr>
          <p:cNvSpPr txBox="1"/>
          <p:nvPr/>
        </p:nvSpPr>
        <p:spPr>
          <a:xfrm>
            <a:off x="829819" y="2720757"/>
            <a:ext cx="441504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435814A0-D3DB-8A20-340C-21284824D736}"/>
              </a:ext>
            </a:extLst>
          </p:cNvPr>
          <p:cNvGrpSpPr/>
          <p:nvPr/>
        </p:nvGrpSpPr>
        <p:grpSpPr>
          <a:xfrm>
            <a:off x="6051515" y="1112783"/>
            <a:ext cx="4952108" cy="3653177"/>
            <a:chOff x="9762478" y="3102459"/>
            <a:chExt cx="6423195" cy="5225378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B0D37675-2A38-7F4E-A268-194FC22D6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2478" y="3102459"/>
              <a:ext cx="6423195" cy="5225378"/>
            </a:xfrm>
            <a:prstGeom prst="rect">
              <a:avLst/>
            </a:prstGeom>
          </p:spPr>
        </p:pic>
      </p:grpSp>
      <p:pic>
        <p:nvPicPr>
          <p:cNvPr id="6" name="Object 4">
            <a:extLst>
              <a:ext uri="{FF2B5EF4-FFF2-40B4-BE49-F238E27FC236}">
                <a16:creationId xmlns:a16="http://schemas.microsoft.com/office/drawing/2014/main" id="{D70D78DC-223D-7BDC-FD3A-38AF6554CFA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819" y="917318"/>
            <a:ext cx="1535369" cy="13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0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관리자 페이지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관리자 페이지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615DD-4FE7-18A6-2308-3C3ABB93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60" y="1785668"/>
            <a:ext cx="9176882" cy="44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7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3305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/>
              <a:t>CCTV </a:t>
            </a:r>
            <a:r>
              <a:rPr lang="ko-KR" altLang="en-US"/>
              <a:t>실시간 스트리밍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실시간 스트리밍 페이지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82323A-329B-35F4-DF76-BC7EEF59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05" y="1985555"/>
            <a:ext cx="7736228" cy="398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7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2382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/>
              <a:t>CCTV </a:t>
            </a:r>
            <a:r>
              <a:rPr lang="ko-KR" altLang="en-US"/>
              <a:t>정책 설정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정책설정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D2BFA6-FE75-9C56-2801-A2E7C7EE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14" y="1852591"/>
            <a:ext cx="7787672" cy="40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알림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알림 페이지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D3B795-9753-5FA2-DCA2-562772B4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8" y="1633517"/>
            <a:ext cx="4619472" cy="3398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E67240-5086-1CB8-0163-37349129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051" y="1595595"/>
            <a:ext cx="4273949" cy="3449209"/>
          </a:xfrm>
          <a:prstGeom prst="rect">
            <a:avLst/>
          </a:prstGeom>
        </p:spPr>
      </p:pic>
      <p:pic>
        <p:nvPicPr>
          <p:cNvPr id="13" name="그래픽 12" descr="스마트폰 단색으로 채워진">
            <a:extLst>
              <a:ext uri="{FF2B5EF4-FFF2-40B4-BE49-F238E27FC236}">
                <a16:creationId xmlns:a16="http://schemas.microsoft.com/office/drawing/2014/main" id="{CF6E4A59-66C5-2972-9836-978C53572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2534" y="1450617"/>
            <a:ext cx="3909251" cy="372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4862A3-682C-ADB4-ACBE-08C4B58C2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2971" y="2060238"/>
            <a:ext cx="1767839" cy="2833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F3A446-619C-107B-77F3-829151C5EB28}"/>
              </a:ext>
            </a:extLst>
          </p:cNvPr>
          <p:cNvSpPr txBox="1"/>
          <p:nvPr/>
        </p:nvSpPr>
        <p:spPr>
          <a:xfrm>
            <a:off x="1436914" y="5213235"/>
            <a:ext cx="23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알림 리스트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33B31C-25A3-84B1-70F2-2259A4B58E9B}"/>
              </a:ext>
            </a:extLst>
          </p:cNvPr>
          <p:cNvSpPr txBox="1"/>
          <p:nvPr/>
        </p:nvSpPr>
        <p:spPr>
          <a:xfrm>
            <a:off x="6192511" y="5170966"/>
            <a:ext cx="23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▲탐지 상세 보기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A5C06-87B0-87EF-FB76-E1EB65EC8D89}"/>
              </a:ext>
            </a:extLst>
          </p:cNvPr>
          <p:cNvSpPr txBox="1"/>
          <p:nvPr/>
        </p:nvSpPr>
        <p:spPr>
          <a:xfrm>
            <a:off x="9678842" y="5170966"/>
            <a:ext cx="23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모바일 알림</a:t>
            </a:r>
          </a:p>
        </p:txBody>
      </p:sp>
    </p:spTree>
    <p:extLst>
      <p:ext uri="{BB962C8B-B14F-4D97-AF65-F5344CB8AC3E}">
        <p14:creationId xmlns:p14="http://schemas.microsoft.com/office/powerpoint/2010/main" val="56279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스마트 항만 </a:t>
            </a:r>
            <a:r>
              <a:rPr lang="ko-KR" altLang="en-US"/>
              <a:t>정보 제공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사고 데이터 시각화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B51826-3672-0A35-B682-A5F34153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8" y="1815526"/>
            <a:ext cx="5975472" cy="33960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975904-B659-2716-1E54-49215C247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9" b="-1"/>
          <a:stretch/>
        </p:blipFill>
        <p:spPr>
          <a:xfrm>
            <a:off x="6340107" y="1815526"/>
            <a:ext cx="5748782" cy="3396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184D7-9CDD-AB5D-B4C1-CC59B6BC8CF6}"/>
              </a:ext>
            </a:extLst>
          </p:cNvPr>
          <p:cNvSpPr txBox="1"/>
          <p:nvPr/>
        </p:nvSpPr>
        <p:spPr>
          <a:xfrm>
            <a:off x="1928475" y="5363325"/>
            <a:ext cx="297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각 모드별 탐지 수 통계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3BBE0-DD39-DF12-6544-DF82CC370451}"/>
              </a:ext>
            </a:extLst>
          </p:cNvPr>
          <p:cNvSpPr txBox="1"/>
          <p:nvPr/>
        </p:nvSpPr>
        <p:spPr>
          <a:xfrm>
            <a:off x="8263961" y="5369427"/>
            <a:ext cx="319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각 모드별 탐지 시간 통계</a:t>
            </a:r>
          </a:p>
        </p:txBody>
      </p:sp>
    </p:spTree>
    <p:extLst>
      <p:ext uri="{BB962C8B-B14F-4D97-AF65-F5344CB8AC3E}">
        <p14:creationId xmlns:p14="http://schemas.microsoft.com/office/powerpoint/2010/main" val="208993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스마트 항만 정보 제공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E452EA-0C39-4C9E-A113-5B74F7A18C38}"/>
              </a:ext>
            </a:extLst>
          </p:cNvPr>
          <p:cNvSpPr/>
          <p:nvPr/>
        </p:nvSpPr>
        <p:spPr>
          <a:xfrm>
            <a:off x="1840020" y="140052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16DF5-388C-4977-8EDC-3E6B5EBC345F}"/>
              </a:ext>
            </a:extLst>
          </p:cNvPr>
          <p:cNvSpPr txBox="1"/>
          <p:nvPr/>
        </p:nvSpPr>
        <p:spPr>
          <a:xfrm>
            <a:off x="2103196" y="1360841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항만 데이터 시각화 </a:t>
            </a:r>
            <a:r>
              <a:rPr lang="en-US" altLang="ko-KR" dirty="0"/>
              <a:t>– </a:t>
            </a:r>
            <a:r>
              <a:rPr lang="en-US" altLang="ko-KR"/>
              <a:t>2.</a:t>
            </a:r>
            <a:r>
              <a:rPr lang="ko-KR" altLang="en-US" dirty="0"/>
              <a:t>항만 관련 주요 뉴스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5ED191-D65B-44AC-ACA8-6B36F77176C1}"/>
              </a:ext>
            </a:extLst>
          </p:cNvPr>
          <p:cNvGrpSpPr/>
          <p:nvPr/>
        </p:nvGrpSpPr>
        <p:grpSpPr>
          <a:xfrm>
            <a:off x="9796810" y="93846"/>
            <a:ext cx="787425" cy="740232"/>
            <a:chOff x="4875105" y="793457"/>
            <a:chExt cx="787425" cy="7402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74EF1D-AC2F-49C0-9433-9F7FF447245A}"/>
                </a:ext>
              </a:extLst>
            </p:cNvPr>
            <p:cNvSpPr/>
            <p:nvPr/>
          </p:nvSpPr>
          <p:spPr>
            <a:xfrm>
              <a:off x="4906484" y="812071"/>
              <a:ext cx="756046" cy="721618"/>
            </a:xfrm>
            <a:prstGeom prst="ellipse">
              <a:avLst/>
            </a:prstGeom>
            <a:pattFill prst="pct50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0C7F9F6-B58A-4368-8723-0CDDAF2937F2}"/>
                </a:ext>
              </a:extLst>
            </p:cNvPr>
            <p:cNvSpPr/>
            <p:nvPr/>
          </p:nvSpPr>
          <p:spPr>
            <a:xfrm>
              <a:off x="4875105" y="793457"/>
              <a:ext cx="756046" cy="721618"/>
            </a:xfrm>
            <a:prstGeom prst="ellipse">
              <a:avLst/>
            </a:prstGeom>
            <a:solidFill>
              <a:srgbClr val="FFC7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17EC5B-36A1-410C-B123-983F824D5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290" y="909410"/>
              <a:ext cx="514350" cy="514350"/>
            </a:xfrm>
            <a:prstGeom prst="rect">
              <a:avLst/>
            </a:prstGeom>
            <a:solidFill>
              <a:srgbClr val="FFC7AC"/>
            </a:solidFill>
          </p:spPr>
        </p:pic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AFFFA111-25AA-A113-27FF-1D27544EA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59" y="1923852"/>
            <a:ext cx="7657370" cy="376711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4877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373"/>
            <a:ext cx="11970167" cy="6651521"/>
            <a:chOff x="137694" y="156971"/>
            <a:chExt cx="17955250" cy="9977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94" y="156971"/>
              <a:ext cx="17955250" cy="9977281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FEE5AB47-AE58-E167-70DB-68FC3003E872}"/>
              </a:ext>
            </a:extLst>
          </p:cNvPr>
          <p:cNvGrpSpPr/>
          <p:nvPr/>
        </p:nvGrpSpPr>
        <p:grpSpPr>
          <a:xfrm>
            <a:off x="5502797" y="1132681"/>
            <a:ext cx="5176814" cy="3699383"/>
            <a:chOff x="11413425" y="3501104"/>
            <a:chExt cx="5176814" cy="3699383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874E15E7-708F-7006-ADFD-FC24DE7D5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3425" y="3501104"/>
              <a:ext cx="5176814" cy="3699383"/>
            </a:xfrm>
            <a:prstGeom prst="rect">
              <a:avLst/>
            </a:prstGeom>
          </p:spPr>
        </p:pic>
      </p:grpSp>
      <p:pic>
        <p:nvPicPr>
          <p:cNvPr id="5" name="Object 4">
            <a:extLst>
              <a:ext uri="{FF2B5EF4-FFF2-40B4-BE49-F238E27FC236}">
                <a16:creationId xmlns:a16="http://schemas.microsoft.com/office/drawing/2014/main" id="{4499266C-4DF3-CEFB-91D3-1B60748094F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329" y="433930"/>
            <a:ext cx="1557986" cy="1397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B4A65-238E-8D8A-98F4-401300CEEB06}"/>
              </a:ext>
            </a:extLst>
          </p:cNvPr>
          <p:cNvSpPr txBox="1"/>
          <p:nvPr/>
        </p:nvSpPr>
        <p:spPr>
          <a:xfrm>
            <a:off x="829329" y="2429122"/>
            <a:ext cx="4062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3399FF"/>
                </a:solidFill>
                <a:latin typeface="Arial Black" panose="020B0A04020102020204" pitchFamily="34" charset="0"/>
              </a:rPr>
              <a:t>프로젝트 시연</a:t>
            </a:r>
            <a:endParaRPr lang="en-US" altLang="ko-KR" sz="4400" b="1" dirty="0">
              <a:solidFill>
                <a:srgbClr val="3399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68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부가 자료 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518610" y="1094460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678268" y="1056538"/>
            <a:ext cx="23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YOLO </a:t>
            </a:r>
            <a:r>
              <a:rPr lang="ko-KR" altLang="en-US" dirty="0"/>
              <a:t>학습 관련 자료</a:t>
            </a:r>
            <a:endParaRPr lang="en-US" altLang="ko-KR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CF44A011-ACB4-1376-E282-FE78FB9B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5" y="2586182"/>
            <a:ext cx="3890455" cy="2784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581035-CBA8-DA9A-38D1-AB8FD2D4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042" y="2503054"/>
            <a:ext cx="3821686" cy="3035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BD28A7-C5F0-621D-565E-73AEFE043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568" y="2487470"/>
            <a:ext cx="3705274" cy="303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2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부가 자료 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518610" y="1094460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678268" y="1056538"/>
            <a:ext cx="380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Action Recognition </a:t>
            </a:r>
            <a:r>
              <a:rPr lang="ko-KR" altLang="en-US" dirty="0"/>
              <a:t>학습 관련 자료</a:t>
            </a:r>
            <a:endParaRPr lang="en-US" altLang="ko-KR" dirty="0"/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C5CC7B9D-4601-764B-4865-C57F3DDD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767" y="1056538"/>
            <a:ext cx="4022965" cy="26818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9C6AD14-A28E-929D-F68D-1D05C12AA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766" y="3556352"/>
            <a:ext cx="4022965" cy="26818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086C283-8EF7-B310-EE06-2055CA9EA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68" y="2683884"/>
            <a:ext cx="3241963" cy="21090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BFDC7E4A-10F2-969A-24E2-7DDB28FEC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180" y="2695677"/>
            <a:ext cx="3177309" cy="209722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4749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4460AB-B342-47CB-B4C3-1D69A3133BCE}"/>
              </a:ext>
            </a:extLst>
          </p:cNvPr>
          <p:cNvSpPr/>
          <p:nvPr/>
        </p:nvSpPr>
        <p:spPr>
          <a:xfrm>
            <a:off x="1520327" y="2839252"/>
            <a:ext cx="9147673" cy="23466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48646" y="1334502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8304" y="1296580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Problems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AD807-0B95-4F3F-A808-7C0813D46EF3}"/>
              </a:ext>
            </a:extLst>
          </p:cNvPr>
          <p:cNvSpPr txBox="1"/>
          <p:nvPr/>
        </p:nvSpPr>
        <p:spPr>
          <a:xfrm>
            <a:off x="3878377" y="2043816"/>
            <a:ext cx="3567981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항만 안전 관리관을 통해 항만을 모니터링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해야할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필요성이 증대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5F5DFB-42D6-4FCD-8E54-2C5EEB39EBA3}"/>
              </a:ext>
            </a:extLst>
          </p:cNvPr>
          <p:cNvSpPr/>
          <p:nvPr/>
        </p:nvSpPr>
        <p:spPr>
          <a:xfrm>
            <a:off x="1848646" y="313149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BF0AF-906D-471C-AB5F-9434C11E3AA5}"/>
              </a:ext>
            </a:extLst>
          </p:cNvPr>
          <p:cNvSpPr txBox="1"/>
          <p:nvPr/>
        </p:nvSpPr>
        <p:spPr>
          <a:xfrm>
            <a:off x="2008304" y="3093574"/>
            <a:ext cx="105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Features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22A23-139E-4698-AA28-C88954F7121A}"/>
              </a:ext>
            </a:extLst>
          </p:cNvPr>
          <p:cNvSpPr txBox="1"/>
          <p:nvPr/>
        </p:nvSpPr>
        <p:spPr>
          <a:xfrm>
            <a:off x="3878376" y="3034764"/>
            <a:ext cx="6619942" cy="7352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Detection Model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YOLO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알고리즘을 통한 객체 탐지로 안전 장구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핼멧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미착용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이상 근무지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근무 와 같은 안전 수칙 위반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항만 내 화재 탐지 등 및 노동자에게 큰 사고를 불러 일으킬 수 있는 위험들을 탐지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921A41-E04D-4D04-B585-1B88F5793D0F}"/>
              </a:ext>
            </a:extLst>
          </p:cNvPr>
          <p:cNvSpPr/>
          <p:nvPr/>
        </p:nvSpPr>
        <p:spPr>
          <a:xfrm>
            <a:off x="1848646" y="5412262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329D05-1AF6-4775-826C-533B037B8CC6}"/>
              </a:ext>
            </a:extLst>
          </p:cNvPr>
          <p:cNvSpPr txBox="1"/>
          <p:nvPr/>
        </p:nvSpPr>
        <p:spPr>
          <a:xfrm>
            <a:off x="2008305" y="537434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Benefits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5F099C-875C-41D1-A26E-2576845EFBFF}"/>
              </a:ext>
            </a:extLst>
          </p:cNvPr>
          <p:cNvSpPr txBox="1"/>
          <p:nvPr/>
        </p:nvSpPr>
        <p:spPr>
          <a:xfrm>
            <a:off x="3879423" y="1155877"/>
            <a:ext cx="3487028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항만 안전 특별법 이후 항만의 안전 특히 근로자의 안전에 대한 중요성이 부각되고 있다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9C111F-0DA1-49DA-BA5A-46CBCCA8148E}"/>
              </a:ext>
            </a:extLst>
          </p:cNvPr>
          <p:cNvSpPr txBox="1"/>
          <p:nvPr/>
        </p:nvSpPr>
        <p:spPr>
          <a:xfrm>
            <a:off x="7898759" y="1243711"/>
            <a:ext cx="219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근로자의 안전을 지킬 수단이 필요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47698C4-30FD-46C7-BC8F-2F606EE257D4}"/>
              </a:ext>
            </a:extLst>
          </p:cNvPr>
          <p:cNvSpPr/>
          <p:nvPr/>
        </p:nvSpPr>
        <p:spPr>
          <a:xfrm>
            <a:off x="7466219" y="1137392"/>
            <a:ext cx="360605" cy="563449"/>
          </a:xfrm>
          <a:prstGeom prst="rightArrow">
            <a:avLst/>
          </a:prstGeom>
          <a:solidFill>
            <a:srgbClr val="7DB3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6FD6C8-C653-4724-A32C-2FC1C8A18F5B}"/>
              </a:ext>
            </a:extLst>
          </p:cNvPr>
          <p:cNvSpPr txBox="1"/>
          <p:nvPr/>
        </p:nvSpPr>
        <p:spPr>
          <a:xfrm>
            <a:off x="7898758" y="2112604"/>
            <a:ext cx="275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항만 관리자가 넓은 항만을 감시할 보조 수단이 필요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8FAE95-C22F-4426-BC9F-BDD9E8CED6D3}"/>
              </a:ext>
            </a:extLst>
          </p:cNvPr>
          <p:cNvSpPr txBox="1"/>
          <p:nvPr/>
        </p:nvSpPr>
        <p:spPr>
          <a:xfrm>
            <a:off x="3873662" y="4443530"/>
            <a:ext cx="6619942" cy="5136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부가 정보 제공 시스템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항만 관련 날씨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뉴스 외부 관련 정보를 통합 제공하고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 데이터를 기반으로 부가 통계 서비스를 제공할 수 있도록 한다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A484C9-880C-46E7-BBBE-9032B9D25331}"/>
              </a:ext>
            </a:extLst>
          </p:cNvPr>
          <p:cNvSpPr txBox="1"/>
          <p:nvPr/>
        </p:nvSpPr>
        <p:spPr>
          <a:xfrm>
            <a:off x="3961713" y="5415603"/>
            <a:ext cx="3142956" cy="584775"/>
          </a:xfrm>
          <a:prstGeom prst="rect">
            <a:avLst/>
          </a:prstGeom>
          <a:solidFill>
            <a:srgbClr val="7DB3B5"/>
          </a:solidFill>
          <a:ln>
            <a:solidFill>
              <a:srgbClr val="7DB3B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항만 관리자가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통해 사고를 놓치지 않도록 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2AFFF5-E8DD-4EA1-BED7-F5C3B6807340}"/>
              </a:ext>
            </a:extLst>
          </p:cNvPr>
          <p:cNvSpPr txBox="1"/>
          <p:nvPr/>
        </p:nvSpPr>
        <p:spPr>
          <a:xfrm>
            <a:off x="7358596" y="5407360"/>
            <a:ext cx="299418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 시스템을 통한 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업무 처리 지능화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7B800E-1E41-4A36-A087-E7375D790FC3}"/>
              </a:ext>
            </a:extLst>
          </p:cNvPr>
          <p:cNvSpPr txBox="1"/>
          <p:nvPr/>
        </p:nvSpPr>
        <p:spPr>
          <a:xfrm>
            <a:off x="3873662" y="3817975"/>
            <a:ext cx="6619942" cy="5136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Action Recognition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카메라를 통해서 전달된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프래임들을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pose estimation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관절을 추출한 후 이 관절 데이터들을 기반으로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GRU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신경망을 통해 행동을 추론한다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637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항만 관리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ja-JP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Executive Summary (1/2)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A6302FE-9930-4B51-84AE-126F9DB35EFA}"/>
              </a:ext>
            </a:extLst>
          </p:cNvPr>
          <p:cNvSpPr/>
          <p:nvPr/>
        </p:nvSpPr>
        <p:spPr>
          <a:xfrm>
            <a:off x="7466414" y="2001152"/>
            <a:ext cx="360605" cy="563449"/>
          </a:xfrm>
          <a:prstGeom prst="rightArrow">
            <a:avLst/>
          </a:prstGeom>
          <a:solidFill>
            <a:srgbClr val="FFC7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3658" y="982544"/>
            <a:ext cx="26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핵심 </a:t>
            </a:r>
            <a:r>
              <a:rPr lang="en-US" altLang="ko-KR" dirty="0"/>
              <a:t>Solution Overview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637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항만 관리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ja-JP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Executive Summary (2/2)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F38356-E9E6-66BB-C0DB-D891180E7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83" y="4846139"/>
            <a:ext cx="312753" cy="3151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E19B0B-0493-5DBA-A4FB-4F2746F47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54" y="5388767"/>
            <a:ext cx="312753" cy="3151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D6DE39-8C5D-740F-AADF-B678F69709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42" y="3760505"/>
            <a:ext cx="721618" cy="72161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63E6E0F-52A3-6BCF-D2B4-4E3EBF619459}"/>
              </a:ext>
            </a:extLst>
          </p:cNvPr>
          <p:cNvSpPr/>
          <p:nvPr/>
        </p:nvSpPr>
        <p:spPr>
          <a:xfrm rot="12797554">
            <a:off x="2863165" y="4532393"/>
            <a:ext cx="503276" cy="292702"/>
          </a:xfrm>
          <a:prstGeom prst="rightArrow">
            <a:avLst/>
          </a:prstGeom>
          <a:solidFill>
            <a:srgbClr val="1431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ECB6DB3B-5E2D-F61E-F6D9-A54A47D1B0DB}"/>
              </a:ext>
            </a:extLst>
          </p:cNvPr>
          <p:cNvSpPr txBox="1"/>
          <p:nvPr/>
        </p:nvSpPr>
        <p:spPr>
          <a:xfrm>
            <a:off x="1455247" y="1584181"/>
            <a:ext cx="380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u="sng" dirty="0"/>
              <a:t>Action Recognition </a:t>
            </a:r>
            <a:r>
              <a:rPr lang="ko-KR" altLang="en-US" u="sng" dirty="0"/>
              <a:t>기반 실신 탐지</a:t>
            </a:r>
            <a:endParaRPr lang="en-US" altLang="ko-KR" u="sng" dirty="0"/>
          </a:p>
        </p:txBody>
      </p: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2B06A9D3-061C-449C-5927-5BD43BA3D819}"/>
              </a:ext>
            </a:extLst>
          </p:cNvPr>
          <p:cNvSpPr txBox="1"/>
          <p:nvPr/>
        </p:nvSpPr>
        <p:spPr>
          <a:xfrm>
            <a:off x="7569841" y="1404533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algn="ctr"/>
            <a:r>
              <a:rPr lang="en-US" altLang="ko-KR" u="sng" dirty="0"/>
              <a:t>Object Detection </a:t>
            </a:r>
            <a:r>
              <a:rPr lang="ko-KR" altLang="en-US" u="sng" dirty="0"/>
              <a:t>기반 </a:t>
            </a:r>
            <a:endParaRPr lang="en-US" altLang="ko-KR" u="sng" dirty="0"/>
          </a:p>
          <a:p>
            <a:pPr algn="ctr"/>
            <a:r>
              <a:rPr lang="ko-KR" altLang="en-US" u="sng" dirty="0"/>
              <a:t>안전수칙 </a:t>
            </a:r>
            <a:r>
              <a:rPr lang="ko-KR" altLang="en-US" u="sng" dirty="0" err="1"/>
              <a:t>미준수</a:t>
            </a:r>
            <a:r>
              <a:rPr lang="ko-KR" altLang="en-US" u="sng" dirty="0"/>
              <a:t> 및 화재 탐지</a:t>
            </a:r>
            <a:endParaRPr lang="en-US" altLang="ko-KR" u="sng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3B7C1B-3FCE-45C1-1D62-717CFF20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020" y="5008222"/>
            <a:ext cx="1473841" cy="65763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708B47-5438-076C-4ABD-4C2FD2FC5492}"/>
              </a:ext>
            </a:extLst>
          </p:cNvPr>
          <p:cNvSpPr/>
          <p:nvPr/>
        </p:nvSpPr>
        <p:spPr>
          <a:xfrm rot="20459365">
            <a:off x="2800826" y="3859290"/>
            <a:ext cx="503276" cy="292702"/>
          </a:xfrm>
          <a:prstGeom prst="rightArrow">
            <a:avLst/>
          </a:prstGeom>
          <a:solidFill>
            <a:srgbClr val="1431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987857-D50A-803B-26ED-5A68BDD33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104" y="3300026"/>
            <a:ext cx="762539" cy="994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8273E3-CDF1-258B-196B-B1923967EA75}"/>
              </a:ext>
            </a:extLst>
          </p:cNvPr>
          <p:cNvSpPr txBox="1"/>
          <p:nvPr/>
        </p:nvSpPr>
        <p:spPr>
          <a:xfrm>
            <a:off x="1220047" y="4619809"/>
            <a:ext cx="183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근로자 실신 감지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F4A146-2DA0-DCA4-636E-01ADA60F4CD8}"/>
              </a:ext>
            </a:extLst>
          </p:cNvPr>
          <p:cNvSpPr txBox="1"/>
          <p:nvPr/>
        </p:nvSpPr>
        <p:spPr>
          <a:xfrm>
            <a:off x="3319741" y="5689437"/>
            <a:ext cx="183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근로자 실신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01EA6-4BE1-23DE-5E51-80CB2B1FA9BC}"/>
              </a:ext>
            </a:extLst>
          </p:cNvPr>
          <p:cNvSpPr txBox="1"/>
          <p:nvPr/>
        </p:nvSpPr>
        <p:spPr>
          <a:xfrm>
            <a:off x="3449688" y="4343623"/>
            <a:ext cx="206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 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알림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398FC2-5725-1067-EA4F-B11193553734}"/>
              </a:ext>
            </a:extLst>
          </p:cNvPr>
          <p:cNvSpPr txBox="1"/>
          <p:nvPr/>
        </p:nvSpPr>
        <p:spPr>
          <a:xfrm>
            <a:off x="1558060" y="2178766"/>
            <a:ext cx="3956959" cy="94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카메라가 실시간으로 프레임 서버로 전송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프래임들을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 이상행동 연산을 했을 때 근로자 실신 탐지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즉시 웹 및 앱을 통해 알려줌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5F728FC-D128-C3B0-2919-577194897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70" y="4781621"/>
            <a:ext cx="312753" cy="31516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202FCA3-3EA8-FBB5-2EF5-168ED2717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9866" y="5404779"/>
            <a:ext cx="940021" cy="90741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D227EA5-88DC-7AE2-961A-52C8E86FA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8908" y="4543070"/>
            <a:ext cx="680979" cy="752038"/>
          </a:xfrm>
          <a:prstGeom prst="rect">
            <a:avLst/>
          </a:prstGeom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7BD9109-F1E0-060A-7054-28CB475B73A8}"/>
              </a:ext>
            </a:extLst>
          </p:cNvPr>
          <p:cNvSpPr/>
          <p:nvPr/>
        </p:nvSpPr>
        <p:spPr>
          <a:xfrm rot="12797554">
            <a:off x="8168429" y="4736571"/>
            <a:ext cx="503276" cy="292702"/>
          </a:xfrm>
          <a:prstGeom prst="rightArrow">
            <a:avLst/>
          </a:prstGeom>
          <a:solidFill>
            <a:srgbClr val="1431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860DAFB-912A-3EF3-F563-465C3F830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00" y="3934092"/>
            <a:ext cx="721618" cy="721618"/>
          </a:xfrm>
          <a:prstGeom prst="rect">
            <a:avLst/>
          </a:prstGeom>
        </p:spPr>
      </p:pic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F2C2326C-6287-88EB-196D-5996AD695C0D}"/>
              </a:ext>
            </a:extLst>
          </p:cNvPr>
          <p:cNvSpPr/>
          <p:nvPr/>
        </p:nvSpPr>
        <p:spPr>
          <a:xfrm rot="20459365">
            <a:off x="8317123" y="4023043"/>
            <a:ext cx="503276" cy="292702"/>
          </a:xfrm>
          <a:prstGeom prst="rightArrow">
            <a:avLst/>
          </a:prstGeom>
          <a:solidFill>
            <a:srgbClr val="1431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CD94C49-1F2E-A350-D1D6-27336D9F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766" y="3451619"/>
            <a:ext cx="762539" cy="9948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2D72539-4BBF-9550-5C88-C6A7505EFF78}"/>
              </a:ext>
            </a:extLst>
          </p:cNvPr>
          <p:cNvSpPr txBox="1"/>
          <p:nvPr/>
        </p:nvSpPr>
        <p:spPr>
          <a:xfrm>
            <a:off x="7436000" y="5827936"/>
            <a:ext cx="183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안전수칙 위반 및 화재 발생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04A25D-EEFF-16D6-8095-8B4CCD09DD7E}"/>
              </a:ext>
            </a:extLst>
          </p:cNvPr>
          <p:cNvSpPr txBox="1"/>
          <p:nvPr/>
        </p:nvSpPr>
        <p:spPr>
          <a:xfrm>
            <a:off x="6878431" y="3577826"/>
            <a:ext cx="183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위험 상황 감지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A112E8-F4F2-BEF8-8B2B-20D8F1A243E8}"/>
              </a:ext>
            </a:extLst>
          </p:cNvPr>
          <p:cNvSpPr txBox="1"/>
          <p:nvPr/>
        </p:nvSpPr>
        <p:spPr>
          <a:xfrm>
            <a:off x="7289829" y="2170991"/>
            <a:ext cx="3956959" cy="94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카메라가 실시간으로 프레임 서버로 전송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프래임을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기반으로 객체 탐지 연산을 했을 때 위험 상황 탐지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즉시 웹 및 앱을 통해 알려줌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스마트 폰 Wifi 신호 벡터 아이콘입니다. 플랫 회색 기호입니다. 픽토그램은 흰색 배경에 격리됩니다. 웹 및 소프트웨어 인터페이스  용으로 설계되었습니다. 로열티 무료 사진, 그림, 이미지 그리고 스톡포토그래피. Image 74160123.">
            <a:extLst>
              <a:ext uri="{FF2B5EF4-FFF2-40B4-BE49-F238E27FC236}">
                <a16:creationId xmlns:a16="http://schemas.microsoft.com/office/drawing/2014/main" id="{93CD1933-FBDF-18FB-EF52-C5D000DA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62" y="3306484"/>
            <a:ext cx="932418" cy="93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스마트 폰 Wifi 신호 벡터 아이콘입니다. 플랫 회색 기호입니다. 픽토그램은 흰색 배경에 격리됩니다. 웹 및 소프트웨어 인터페이스  용으로 설계되었습니다. 로열티 무료 사진, 그림, 이미지 그리고 스톡포토그래피. Image 74160123.">
            <a:extLst>
              <a:ext uri="{FF2B5EF4-FFF2-40B4-BE49-F238E27FC236}">
                <a16:creationId xmlns:a16="http://schemas.microsoft.com/office/drawing/2014/main" id="{28806C29-9664-486C-9831-6438D17B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810" y="3436629"/>
            <a:ext cx="892004" cy="8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F14FF4-E852-B547-589F-41B0D0FF5F5F}"/>
              </a:ext>
            </a:extLst>
          </p:cNvPr>
          <p:cNvSpPr txBox="1"/>
          <p:nvPr/>
        </p:nvSpPr>
        <p:spPr>
          <a:xfrm>
            <a:off x="8840639" y="3195265"/>
            <a:ext cx="206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 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알림</a:t>
            </a:r>
          </a:p>
        </p:txBody>
      </p:sp>
    </p:spTree>
    <p:extLst>
      <p:ext uri="{BB962C8B-B14F-4D97-AF65-F5344CB8AC3E}">
        <p14:creationId xmlns:p14="http://schemas.microsoft.com/office/powerpoint/2010/main" val="418004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373"/>
            <a:ext cx="11970167" cy="6651521"/>
            <a:chOff x="137694" y="156971"/>
            <a:chExt cx="17955250" cy="9977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94" y="156971"/>
              <a:ext cx="17955250" cy="99772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819" y="528519"/>
            <a:ext cx="1351461" cy="1383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90688" y="1527403"/>
            <a:ext cx="4983636" cy="3268367"/>
            <a:chOff x="8789283" y="2544563"/>
            <a:chExt cx="7475454" cy="49025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9283" y="2544563"/>
              <a:ext cx="7475454" cy="49025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1AC994-F618-F35F-9FF0-CA986DD7E018}"/>
              </a:ext>
            </a:extLst>
          </p:cNvPr>
          <p:cNvSpPr txBox="1"/>
          <p:nvPr/>
        </p:nvSpPr>
        <p:spPr>
          <a:xfrm>
            <a:off x="829819" y="1715037"/>
            <a:ext cx="40620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3399FF"/>
                </a:solidFill>
                <a:latin typeface="Arial Black" panose="020B0A04020102020204" pitchFamily="34" charset="0"/>
              </a:rPr>
              <a:t>주요 사용 기술 및 알고리즘</a:t>
            </a:r>
            <a:endParaRPr lang="en-US" altLang="ko-KR" sz="4400" b="1" dirty="0">
              <a:solidFill>
                <a:srgbClr val="3399FF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9F20C-AF76-3B9F-6FBC-FE3DD2FFB075}"/>
              </a:ext>
            </a:extLst>
          </p:cNvPr>
          <p:cNvSpPr txBox="1"/>
          <p:nvPr/>
        </p:nvSpPr>
        <p:spPr>
          <a:xfrm>
            <a:off x="717676" y="3161587"/>
            <a:ext cx="50629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n-US" altLang="ko-KR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ko-KR" alt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전체 </a:t>
            </a:r>
            <a:r>
              <a:rPr lang="en-US" altLang="ko-KR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AI </a:t>
            </a:r>
            <a:r>
              <a:rPr lang="ko-KR" alt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알고리즘 구성도</a:t>
            </a:r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n-US" altLang="ko-KR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YOLO </a:t>
            </a:r>
            <a:r>
              <a:rPr lang="ko-KR" alt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객체 탐지를 통한 탐지</a:t>
            </a:r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altLang="ko-KR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     (</a:t>
            </a:r>
            <a:r>
              <a:rPr lang="ko-KR" alt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화재 탐지</a:t>
            </a:r>
            <a:r>
              <a:rPr lang="en-US" altLang="ko-KR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ko-KR" alt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핼멧</a:t>
            </a:r>
            <a:r>
              <a:rPr lang="ko-KR" alt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착용</a:t>
            </a:r>
            <a:r>
              <a:rPr lang="en-US" altLang="ko-KR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ko-KR" alt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근무 수칙 준수</a:t>
            </a:r>
            <a:r>
              <a:rPr lang="en-US" altLang="ko-KR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AutoNum type="arabicPeriod" startAt="3"/>
            </a:pPr>
            <a:r>
              <a:rPr lang="en-US" altLang="ko-KR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Action Recognition</a:t>
            </a:r>
            <a:r>
              <a:rPr lang="ko-KR" alt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을 통한  실신 탐지</a:t>
            </a:r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619058" y="678524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78716" y="640602"/>
            <a:ext cx="26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핵심 </a:t>
            </a:r>
            <a:r>
              <a:rPr lang="en-US" altLang="ko-KR" dirty="0"/>
              <a:t>Solution Overview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253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핵심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2032B9-743B-B7F6-26D9-412BD6B7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119"/>
            <a:ext cx="7842729" cy="427947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6870B1-A8E7-A37A-78F9-AB9D8CAE9B90}"/>
              </a:ext>
            </a:extLst>
          </p:cNvPr>
          <p:cNvCxnSpPr>
            <a:cxnSpLocks/>
          </p:cNvCxnSpPr>
          <p:nvPr/>
        </p:nvCxnSpPr>
        <p:spPr>
          <a:xfrm>
            <a:off x="5088191" y="2193512"/>
            <a:ext cx="124690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C51AADF-9B1E-018C-58B0-A46638FE4E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80042" y="2370514"/>
            <a:ext cx="506396" cy="403723"/>
          </a:xfrm>
          <a:prstGeom prst="bentConnector3">
            <a:avLst>
              <a:gd name="adj1" fmla="val 10107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BA4D06B-8F00-0FFF-F308-903616D740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70468" y="1738483"/>
            <a:ext cx="720717" cy="398897"/>
          </a:xfrm>
          <a:prstGeom prst="bentConnector3">
            <a:avLst>
              <a:gd name="adj1" fmla="val 10022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C0E16B9-F58A-A18B-B2E6-0A0426514B63}"/>
              </a:ext>
            </a:extLst>
          </p:cNvPr>
          <p:cNvCxnSpPr>
            <a:cxnSpLocks/>
          </p:cNvCxnSpPr>
          <p:nvPr/>
        </p:nvCxnSpPr>
        <p:spPr>
          <a:xfrm>
            <a:off x="7750867" y="4955294"/>
            <a:ext cx="58041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55DD340-82C4-DC5B-536B-704B33C74A15}"/>
              </a:ext>
            </a:extLst>
          </p:cNvPr>
          <p:cNvCxnSpPr>
            <a:cxnSpLocks/>
          </p:cNvCxnSpPr>
          <p:nvPr/>
        </p:nvCxnSpPr>
        <p:spPr>
          <a:xfrm>
            <a:off x="7950437" y="5082149"/>
            <a:ext cx="472702" cy="284602"/>
          </a:xfrm>
          <a:prstGeom prst="bentConnector3">
            <a:avLst>
              <a:gd name="adj1" fmla="val -471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477A7C0-9008-F2E4-BED0-5BEFA7DF3C8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62231" y="4513149"/>
            <a:ext cx="720717" cy="398897"/>
          </a:xfrm>
          <a:prstGeom prst="bentConnector3">
            <a:avLst>
              <a:gd name="adj1" fmla="val 10022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F00F2E3-5F56-90F7-E545-D60444F695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76217" y="5418088"/>
            <a:ext cx="506396" cy="403723"/>
          </a:xfrm>
          <a:prstGeom prst="bentConnector3">
            <a:avLst>
              <a:gd name="adj1" fmla="val 10107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9AE610-85AA-ED23-55DF-616F65DAD699}"/>
              </a:ext>
            </a:extLst>
          </p:cNvPr>
          <p:cNvSpPr/>
          <p:nvPr/>
        </p:nvSpPr>
        <p:spPr>
          <a:xfrm>
            <a:off x="6330277" y="1388822"/>
            <a:ext cx="1550381" cy="407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Fire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9AB66D-D1E6-BAA1-5850-D85C6A0DF2BB}"/>
              </a:ext>
            </a:extLst>
          </p:cNvPr>
          <p:cNvSpPr/>
          <p:nvPr/>
        </p:nvSpPr>
        <p:spPr>
          <a:xfrm>
            <a:off x="6330276" y="2009156"/>
            <a:ext cx="1550381" cy="407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Helmet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880B3D-0DBF-D327-E380-819EBEEF0130}"/>
              </a:ext>
            </a:extLst>
          </p:cNvPr>
          <p:cNvSpPr/>
          <p:nvPr/>
        </p:nvSpPr>
        <p:spPr>
          <a:xfrm>
            <a:off x="6366643" y="2652946"/>
            <a:ext cx="1550381" cy="407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Human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2DAA5D-9075-088B-B9A1-54A3D4880B32}"/>
              </a:ext>
            </a:extLst>
          </p:cNvPr>
          <p:cNvSpPr/>
          <p:nvPr/>
        </p:nvSpPr>
        <p:spPr>
          <a:xfrm>
            <a:off x="8533356" y="3785091"/>
            <a:ext cx="1466850" cy="766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Fall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Down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672BAE-6953-7C29-0674-FE73511AB50A}"/>
              </a:ext>
            </a:extLst>
          </p:cNvPr>
          <p:cNvSpPr/>
          <p:nvPr/>
        </p:nvSpPr>
        <p:spPr>
          <a:xfrm>
            <a:off x="8537885" y="4681279"/>
            <a:ext cx="1466850" cy="407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Load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ED00CC-00AB-B3CB-FCB6-C7AC61DED57A}"/>
              </a:ext>
            </a:extLst>
          </p:cNvPr>
          <p:cNvSpPr/>
          <p:nvPr/>
        </p:nvSpPr>
        <p:spPr>
          <a:xfrm>
            <a:off x="8533356" y="5239756"/>
            <a:ext cx="1466850" cy="407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Sit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ACA50-8B57-B3B4-DE4D-65FC2B456BB4}"/>
              </a:ext>
            </a:extLst>
          </p:cNvPr>
          <p:cNvSpPr/>
          <p:nvPr/>
        </p:nvSpPr>
        <p:spPr>
          <a:xfrm>
            <a:off x="8533356" y="5778740"/>
            <a:ext cx="1466850" cy="407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Walk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C17DEAF-DA0E-13D5-5BD0-DA77460A6863}"/>
              </a:ext>
            </a:extLst>
          </p:cNvPr>
          <p:cNvCxnSpPr>
            <a:cxnSpLocks/>
          </p:cNvCxnSpPr>
          <p:nvPr/>
        </p:nvCxnSpPr>
        <p:spPr>
          <a:xfrm>
            <a:off x="8182374" y="2279802"/>
            <a:ext cx="461818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29B648-6C40-05B2-A559-C955D90F5B9A}"/>
              </a:ext>
            </a:extLst>
          </p:cNvPr>
          <p:cNvCxnSpPr>
            <a:cxnSpLocks/>
          </p:cNvCxnSpPr>
          <p:nvPr/>
        </p:nvCxnSpPr>
        <p:spPr>
          <a:xfrm>
            <a:off x="10140483" y="4955294"/>
            <a:ext cx="41668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30B92B-334F-76DB-B3E4-0F5E43053A8F}"/>
              </a:ext>
            </a:extLst>
          </p:cNvPr>
          <p:cNvSpPr/>
          <p:nvPr/>
        </p:nvSpPr>
        <p:spPr>
          <a:xfrm>
            <a:off x="8685916" y="1260843"/>
            <a:ext cx="1992376" cy="20213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001BC50-D6D5-1E6C-FC6B-7159A17BB8C3}"/>
              </a:ext>
            </a:extLst>
          </p:cNvPr>
          <p:cNvSpPr/>
          <p:nvPr/>
        </p:nvSpPr>
        <p:spPr>
          <a:xfrm>
            <a:off x="8745932" y="2105884"/>
            <a:ext cx="1872343" cy="33125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사람수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안전모수 비교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9A3129-65C9-F11A-A992-11821D4A1D00}"/>
              </a:ext>
            </a:extLst>
          </p:cNvPr>
          <p:cNvSpPr/>
          <p:nvPr/>
        </p:nvSpPr>
        <p:spPr>
          <a:xfrm>
            <a:off x="8745931" y="2693564"/>
            <a:ext cx="1872343" cy="34136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불꽃 탐지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531EDB6-EE07-9740-1BD3-5788654A275C}"/>
              </a:ext>
            </a:extLst>
          </p:cNvPr>
          <p:cNvSpPr/>
          <p:nvPr/>
        </p:nvSpPr>
        <p:spPr>
          <a:xfrm>
            <a:off x="8756250" y="1432669"/>
            <a:ext cx="1872343" cy="41679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사람수 정책과 비교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16777F-70A2-0BBB-5528-89C2F0AC18D2}"/>
              </a:ext>
            </a:extLst>
          </p:cNvPr>
          <p:cNvSpPr/>
          <p:nvPr/>
        </p:nvSpPr>
        <p:spPr>
          <a:xfrm>
            <a:off x="10690833" y="3757401"/>
            <a:ext cx="1242549" cy="20581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09F140A-2AB2-4547-1541-65EEB61DE7A9}"/>
              </a:ext>
            </a:extLst>
          </p:cNvPr>
          <p:cNvSpPr/>
          <p:nvPr/>
        </p:nvSpPr>
        <p:spPr>
          <a:xfrm>
            <a:off x="10756442" y="4510598"/>
            <a:ext cx="1111330" cy="34136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실신 탐지</a:t>
            </a:r>
          </a:p>
        </p:txBody>
      </p:sp>
    </p:spTree>
    <p:extLst>
      <p:ext uri="{BB962C8B-B14F-4D97-AF65-F5344CB8AC3E}">
        <p14:creationId xmlns:p14="http://schemas.microsoft.com/office/powerpoint/2010/main" val="3910767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래픽 23" descr="스마트폰 단색으로 채워진">
            <a:extLst>
              <a:ext uri="{FF2B5EF4-FFF2-40B4-BE49-F238E27FC236}">
                <a16:creationId xmlns:a16="http://schemas.microsoft.com/office/drawing/2014/main" id="{65E0507D-BF8B-778E-AFC3-B95C09C5A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4086" y="1428078"/>
            <a:ext cx="4459105" cy="43680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3658" y="982544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YOLO </a:t>
            </a:r>
            <a:r>
              <a:rPr lang="ko-KR" altLang="en-US" dirty="0"/>
              <a:t>기반 </a:t>
            </a:r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2253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Detection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감지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0" name="Picture 6" descr="YOLOv3를 활용한 전동킥보드 헬멧 미착용 감시 시스템 만들기 2">
            <a:extLst>
              <a:ext uri="{FF2B5EF4-FFF2-40B4-BE49-F238E27FC236}">
                <a16:creationId xmlns:a16="http://schemas.microsoft.com/office/drawing/2014/main" id="{DD232093-5B2B-3487-03F1-A3064EDC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4" t="55665" r="36572"/>
          <a:stretch/>
        </p:blipFill>
        <p:spPr bwMode="auto">
          <a:xfrm>
            <a:off x="410754" y="2979517"/>
            <a:ext cx="1193075" cy="11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54DAD9F-7D55-EA0D-4366-C997FCC1722C}"/>
              </a:ext>
            </a:extLst>
          </p:cNvPr>
          <p:cNvSpPr/>
          <p:nvPr/>
        </p:nvSpPr>
        <p:spPr>
          <a:xfrm>
            <a:off x="1642574" y="3392378"/>
            <a:ext cx="409303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1D65739-CC68-F8CB-94D6-4CC8CDB8977F}"/>
              </a:ext>
            </a:extLst>
          </p:cNvPr>
          <p:cNvSpPr/>
          <p:nvPr/>
        </p:nvSpPr>
        <p:spPr>
          <a:xfrm>
            <a:off x="5515558" y="2049008"/>
            <a:ext cx="409303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320800A-B249-6952-1440-7CE98F7F8281}"/>
              </a:ext>
            </a:extLst>
          </p:cNvPr>
          <p:cNvSpPr/>
          <p:nvPr/>
        </p:nvSpPr>
        <p:spPr>
          <a:xfrm>
            <a:off x="5501198" y="3733281"/>
            <a:ext cx="409303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108212-77BF-2042-846D-0CB51FA5F08A}"/>
              </a:ext>
            </a:extLst>
          </p:cNvPr>
          <p:cNvSpPr/>
          <p:nvPr/>
        </p:nvSpPr>
        <p:spPr>
          <a:xfrm>
            <a:off x="6032421" y="1610182"/>
            <a:ext cx="2194560" cy="136933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328ADD-35AB-E838-63D2-DDA48AFAA065}"/>
              </a:ext>
            </a:extLst>
          </p:cNvPr>
          <p:cNvSpPr/>
          <p:nvPr/>
        </p:nvSpPr>
        <p:spPr>
          <a:xfrm>
            <a:off x="6026848" y="3102757"/>
            <a:ext cx="2194560" cy="131400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6F35C8F-D626-9747-7F4E-3E6E653CCBA9}"/>
              </a:ext>
            </a:extLst>
          </p:cNvPr>
          <p:cNvSpPr/>
          <p:nvPr/>
        </p:nvSpPr>
        <p:spPr>
          <a:xfrm>
            <a:off x="6211743" y="1800130"/>
            <a:ext cx="1872343" cy="369332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사람수 카운팅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015516-437E-AFEB-2C7A-238E0DC1E5F2}"/>
              </a:ext>
            </a:extLst>
          </p:cNvPr>
          <p:cNvSpPr/>
          <p:nvPr/>
        </p:nvSpPr>
        <p:spPr>
          <a:xfrm>
            <a:off x="6211743" y="2359410"/>
            <a:ext cx="1872343" cy="41679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사람수 정책과 비교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EBDE4B-C893-F07E-CD7E-52E99E251F28}"/>
              </a:ext>
            </a:extLst>
          </p:cNvPr>
          <p:cNvSpPr/>
          <p:nvPr/>
        </p:nvSpPr>
        <p:spPr>
          <a:xfrm>
            <a:off x="6193529" y="3187726"/>
            <a:ext cx="1872343" cy="277939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사람수 </a:t>
            </a:r>
            <a:r>
              <a:rPr lang="ko-KR" altLang="en-US" sz="1400" b="1" dirty="0" err="1">
                <a:solidFill>
                  <a:schemeClr val="tx1"/>
                </a:solidFill>
              </a:rPr>
              <a:t>카운팅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BFC6355-095A-F784-9285-7F4B97E150A5}"/>
              </a:ext>
            </a:extLst>
          </p:cNvPr>
          <p:cNvSpPr/>
          <p:nvPr/>
        </p:nvSpPr>
        <p:spPr>
          <a:xfrm>
            <a:off x="6187957" y="3542395"/>
            <a:ext cx="1872343" cy="33125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안전모 카운팅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04E3E0-58F0-CA71-BDAD-A8561784A9A2}"/>
              </a:ext>
            </a:extLst>
          </p:cNvPr>
          <p:cNvSpPr/>
          <p:nvPr/>
        </p:nvSpPr>
        <p:spPr>
          <a:xfrm>
            <a:off x="6187957" y="3991861"/>
            <a:ext cx="1872343" cy="33125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사람수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안전모수 비교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A0954D8-777C-A4E2-274C-48D16CB36F81}"/>
              </a:ext>
            </a:extLst>
          </p:cNvPr>
          <p:cNvSpPr/>
          <p:nvPr/>
        </p:nvSpPr>
        <p:spPr>
          <a:xfrm>
            <a:off x="8459293" y="3639404"/>
            <a:ext cx="409303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3F8023-26EC-BF67-AA5F-E4F7539E6455}"/>
              </a:ext>
            </a:extLst>
          </p:cNvPr>
          <p:cNvSpPr/>
          <p:nvPr/>
        </p:nvSpPr>
        <p:spPr>
          <a:xfrm>
            <a:off x="5465226" y="4974034"/>
            <a:ext cx="409303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F984A-09C0-1292-E427-36051EB0EF7B}"/>
              </a:ext>
            </a:extLst>
          </p:cNvPr>
          <p:cNvSpPr/>
          <p:nvPr/>
        </p:nvSpPr>
        <p:spPr>
          <a:xfrm>
            <a:off x="6036136" y="4556552"/>
            <a:ext cx="2194560" cy="134720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559C646-DFB7-091F-89B4-D9E18E858BCF}"/>
              </a:ext>
            </a:extLst>
          </p:cNvPr>
          <p:cNvSpPr/>
          <p:nvPr/>
        </p:nvSpPr>
        <p:spPr>
          <a:xfrm>
            <a:off x="6197244" y="4967446"/>
            <a:ext cx="1872343" cy="40930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불꽃 탐지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64E37B0-76EF-104A-5B8F-2552B9F67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1111" y="2093497"/>
            <a:ext cx="2011720" cy="33364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038840E-4CEA-6156-E204-BE152B26A4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503"/>
          <a:stretch/>
        </p:blipFill>
        <p:spPr>
          <a:xfrm>
            <a:off x="3816904" y="4556551"/>
            <a:ext cx="1558172" cy="13140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DE40138-0296-DFBD-765C-291D986337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894"/>
          <a:stretch/>
        </p:blipFill>
        <p:spPr>
          <a:xfrm>
            <a:off x="3818320" y="1658735"/>
            <a:ext cx="1555339" cy="1149878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FFBA0216-D28E-1F59-B794-6B9AD6DA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762" y="3009108"/>
            <a:ext cx="1314009" cy="131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Fire Detection from scratch using YOLOv3 | by DEVDARSHAN MISHRA | Medium">
            <a:extLst>
              <a:ext uri="{FF2B5EF4-FFF2-40B4-BE49-F238E27FC236}">
                <a16:creationId xmlns:a16="http://schemas.microsoft.com/office/drawing/2014/main" id="{3A1792DC-584F-996E-1684-BD8F066BD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87" y="4505820"/>
            <a:ext cx="1397937" cy="13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ject Shows How To Use Machine Learning To Detect Pedestrians | Hackaday">
            <a:extLst>
              <a:ext uri="{FF2B5EF4-FFF2-40B4-BE49-F238E27FC236}">
                <a16:creationId xmlns:a16="http://schemas.microsoft.com/office/drawing/2014/main" id="{3BB388AC-EBE3-BF91-EA63-33947585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87" y="1690540"/>
            <a:ext cx="1401140" cy="108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17FF0647-B5AB-C8F3-1634-0D8207869CE6}"/>
              </a:ext>
            </a:extLst>
          </p:cNvPr>
          <p:cNvGrpSpPr/>
          <p:nvPr/>
        </p:nvGrpSpPr>
        <p:grpSpPr>
          <a:xfrm>
            <a:off x="3815800" y="2985908"/>
            <a:ext cx="1555339" cy="1337209"/>
            <a:chOff x="20645" y="4629853"/>
            <a:chExt cx="3563645" cy="317044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2D40FAC-E32E-407C-5781-73642E2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645" y="4629853"/>
              <a:ext cx="3563645" cy="3170442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0549AC3-B33B-2152-FC6E-1D6E5348348B}"/>
                </a:ext>
              </a:extLst>
            </p:cNvPr>
            <p:cNvSpPr/>
            <p:nvPr/>
          </p:nvSpPr>
          <p:spPr>
            <a:xfrm>
              <a:off x="743617" y="4629853"/>
              <a:ext cx="1280525" cy="982753"/>
            </a:xfrm>
            <a:prstGeom prst="frame">
              <a:avLst>
                <a:gd name="adj1" fmla="val 921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2D83251-568B-3408-3DFC-3B3B8C065283}"/>
              </a:ext>
            </a:extLst>
          </p:cNvPr>
          <p:cNvSpPr txBox="1"/>
          <p:nvPr/>
        </p:nvSpPr>
        <p:spPr>
          <a:xfrm>
            <a:off x="9678842" y="5170966"/>
            <a:ext cx="23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모바일 알림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52E061-9986-7D57-BE9B-69C6DA1FBC64}"/>
              </a:ext>
            </a:extLst>
          </p:cNvPr>
          <p:cNvSpPr txBox="1"/>
          <p:nvPr/>
        </p:nvSpPr>
        <p:spPr>
          <a:xfrm>
            <a:off x="9785446" y="5676963"/>
            <a:ext cx="23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알림</a:t>
            </a:r>
          </a:p>
        </p:txBody>
      </p:sp>
    </p:spTree>
    <p:extLst>
      <p:ext uri="{BB962C8B-B14F-4D97-AF65-F5344CB8AC3E}">
        <p14:creationId xmlns:p14="http://schemas.microsoft.com/office/powerpoint/2010/main" val="319794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2253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Detection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감지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FD0A13-2837-77B5-DE68-797E679E6127}"/>
              </a:ext>
            </a:extLst>
          </p:cNvPr>
          <p:cNvSpPr txBox="1"/>
          <p:nvPr/>
        </p:nvSpPr>
        <p:spPr>
          <a:xfrm>
            <a:off x="885041" y="510223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Dataset</a:t>
            </a:r>
            <a:endParaRPr lang="ko-KR" altLang="en-US" sz="1400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D4F211-2849-F9A2-983C-C7A5B1AD3328}"/>
              </a:ext>
            </a:extLst>
          </p:cNvPr>
          <p:cNvSpPr/>
          <p:nvPr/>
        </p:nvSpPr>
        <p:spPr>
          <a:xfrm>
            <a:off x="324645" y="2248291"/>
            <a:ext cx="1985351" cy="279251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FE6AEF-956E-1BBD-549E-233B51559F44}"/>
              </a:ext>
            </a:extLst>
          </p:cNvPr>
          <p:cNvSpPr/>
          <p:nvPr/>
        </p:nvSpPr>
        <p:spPr>
          <a:xfrm>
            <a:off x="5416029" y="2248291"/>
            <a:ext cx="1559787" cy="27898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DA43EA3-47E9-D61C-854E-0F2030ACEBB9}"/>
              </a:ext>
            </a:extLst>
          </p:cNvPr>
          <p:cNvSpPr/>
          <p:nvPr/>
        </p:nvSpPr>
        <p:spPr>
          <a:xfrm>
            <a:off x="4938815" y="3509508"/>
            <a:ext cx="346510" cy="2700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1877EE-3579-EB7E-0CE5-6BD612F1A2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307" y="2635084"/>
            <a:ext cx="621350" cy="621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6802E6-3202-C880-D021-0148681A3D0F}"/>
              </a:ext>
            </a:extLst>
          </p:cNvPr>
          <p:cNvSpPr txBox="1"/>
          <p:nvPr/>
        </p:nvSpPr>
        <p:spPr>
          <a:xfrm>
            <a:off x="5450714" y="5098047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예측 모델 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601CE4F-EF02-A5DB-2998-EAB688FE834C}"/>
              </a:ext>
            </a:extLst>
          </p:cNvPr>
          <p:cNvSpPr/>
          <p:nvPr/>
        </p:nvSpPr>
        <p:spPr>
          <a:xfrm>
            <a:off x="2449449" y="3509508"/>
            <a:ext cx="346510" cy="2700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77061F-7E16-9075-F6F6-5AE2A2476529}"/>
              </a:ext>
            </a:extLst>
          </p:cNvPr>
          <p:cNvSpPr/>
          <p:nvPr/>
        </p:nvSpPr>
        <p:spPr>
          <a:xfrm>
            <a:off x="2822760" y="2248291"/>
            <a:ext cx="1985351" cy="2792513"/>
          </a:xfrm>
          <a:prstGeom prst="rect">
            <a:avLst/>
          </a:prstGeom>
          <a:noFill/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B0F3B-A32B-B6AC-D236-9D988C47F2E9}"/>
              </a:ext>
            </a:extLst>
          </p:cNvPr>
          <p:cNvSpPr txBox="1"/>
          <p:nvPr/>
        </p:nvSpPr>
        <p:spPr>
          <a:xfrm>
            <a:off x="2897397" y="5117766"/>
            <a:ext cx="1823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argumentation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6B84D51-9E70-F7D4-8213-64F666FA1489}"/>
              </a:ext>
            </a:extLst>
          </p:cNvPr>
          <p:cNvSpPr/>
          <p:nvPr/>
        </p:nvSpPr>
        <p:spPr>
          <a:xfrm>
            <a:off x="7106520" y="3491053"/>
            <a:ext cx="346510" cy="2700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15C00-8D03-A9AA-1D13-0576B9EB4B29}"/>
              </a:ext>
            </a:extLst>
          </p:cNvPr>
          <p:cNvSpPr/>
          <p:nvPr/>
        </p:nvSpPr>
        <p:spPr>
          <a:xfrm>
            <a:off x="9921384" y="4527433"/>
            <a:ext cx="323452" cy="910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664398-FA5A-1712-8DA8-6FD336C9E506}"/>
              </a:ext>
            </a:extLst>
          </p:cNvPr>
          <p:cNvSpPr/>
          <p:nvPr/>
        </p:nvSpPr>
        <p:spPr>
          <a:xfrm>
            <a:off x="9921384" y="4764085"/>
            <a:ext cx="323452" cy="91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0FF202-8196-E748-B4F9-D3A5C89C62CC}"/>
              </a:ext>
            </a:extLst>
          </p:cNvPr>
          <p:cNvSpPr txBox="1"/>
          <p:nvPr/>
        </p:nvSpPr>
        <p:spPr>
          <a:xfrm>
            <a:off x="10422213" y="4434024"/>
            <a:ext cx="717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값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34CE06-0ACA-F450-54AA-3599ADA4C84C}"/>
              </a:ext>
            </a:extLst>
          </p:cNvPr>
          <p:cNvSpPr txBox="1"/>
          <p:nvPr/>
        </p:nvSpPr>
        <p:spPr>
          <a:xfrm>
            <a:off x="10422213" y="4480190"/>
            <a:ext cx="89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검증 값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2E352C-56E8-74DC-0D2F-16B294A72F5D}"/>
              </a:ext>
            </a:extLst>
          </p:cNvPr>
          <p:cNvSpPr txBox="1"/>
          <p:nvPr/>
        </p:nvSpPr>
        <p:spPr>
          <a:xfrm>
            <a:off x="8972777" y="5112605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학습한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값 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EA7DF3-9B68-3156-FEC8-89C2F2DD6DF4}"/>
              </a:ext>
            </a:extLst>
          </p:cNvPr>
          <p:cNvSpPr/>
          <p:nvPr/>
        </p:nvSpPr>
        <p:spPr>
          <a:xfrm>
            <a:off x="7701054" y="2248291"/>
            <a:ext cx="3693833" cy="2789870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Picture 2" descr="Kaggle - Wikipedia">
            <a:extLst>
              <a:ext uri="{FF2B5EF4-FFF2-40B4-BE49-F238E27FC236}">
                <a16:creationId xmlns:a16="http://schemas.microsoft.com/office/drawing/2014/main" id="{31567D91-D69E-1B10-9FAA-6B633AE89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38" y="2275832"/>
            <a:ext cx="1562504" cy="59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화재 - 나무위키">
            <a:extLst>
              <a:ext uri="{FF2B5EF4-FFF2-40B4-BE49-F238E27FC236}">
                <a16:creationId xmlns:a16="http://schemas.microsoft.com/office/drawing/2014/main" id="{16822EAA-DA54-41AE-C2DB-CE1F4B9D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" y="3039395"/>
            <a:ext cx="1864870" cy="76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안전모 &gt; 안전용품 | 국일안전">
            <a:extLst>
              <a:ext uri="{FF2B5EF4-FFF2-40B4-BE49-F238E27FC236}">
                <a16:creationId xmlns:a16="http://schemas.microsoft.com/office/drawing/2014/main" id="{46FD2BE9-BD1D-609D-461A-9F4F5E853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1" y="4049659"/>
            <a:ext cx="1109356" cy="8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E407DC-C3EF-2E10-0E62-9F9EFB293E19}"/>
              </a:ext>
            </a:extLst>
          </p:cNvPr>
          <p:cNvSpPr/>
          <p:nvPr/>
        </p:nvSpPr>
        <p:spPr>
          <a:xfrm>
            <a:off x="2961331" y="2536456"/>
            <a:ext cx="1759642" cy="40930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blurring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2C9BBC-896D-79E6-ECBA-9E8847949AC0}"/>
              </a:ext>
            </a:extLst>
          </p:cNvPr>
          <p:cNvSpPr/>
          <p:nvPr/>
        </p:nvSpPr>
        <p:spPr>
          <a:xfrm>
            <a:off x="2961331" y="3070329"/>
            <a:ext cx="1759642" cy="40930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brighten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32F8968-4E0F-32EA-3D3F-9B64B1B18D76}"/>
              </a:ext>
            </a:extLst>
          </p:cNvPr>
          <p:cNvSpPr/>
          <p:nvPr/>
        </p:nvSpPr>
        <p:spPr>
          <a:xfrm>
            <a:off x="2974562" y="3604202"/>
            <a:ext cx="1759642" cy="40930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synthesis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782411A-0AF9-B84A-6CE1-323A8207C306}"/>
              </a:ext>
            </a:extLst>
          </p:cNvPr>
          <p:cNvSpPr/>
          <p:nvPr/>
        </p:nvSpPr>
        <p:spPr>
          <a:xfrm>
            <a:off x="2975018" y="4170483"/>
            <a:ext cx="1759642" cy="40930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All argumentation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058" name="Picture 10" descr="YOLO: Real-Time Object Detection">
            <a:extLst>
              <a:ext uri="{FF2B5EF4-FFF2-40B4-BE49-F238E27FC236}">
                <a16:creationId xmlns:a16="http://schemas.microsoft.com/office/drawing/2014/main" id="{A45B1EBB-ED74-9285-69DB-10DB8E2F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147" y="3679603"/>
            <a:ext cx="1261862" cy="66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77EEBA3-013E-36D5-ACA6-9A6935C6E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9810" y="2412638"/>
            <a:ext cx="3189819" cy="253393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4E0472-4053-229E-9071-D9323A75C60B}"/>
              </a:ext>
            </a:extLst>
          </p:cNvPr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701747-A3C6-C5D6-232F-C7EAFBE6D74C}"/>
              </a:ext>
            </a:extLst>
          </p:cNvPr>
          <p:cNvSpPr txBox="1"/>
          <p:nvPr/>
        </p:nvSpPr>
        <p:spPr>
          <a:xfrm>
            <a:off x="1683658" y="982544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YOLO </a:t>
            </a:r>
            <a:r>
              <a:rPr lang="ko-KR" altLang="en-US" dirty="0"/>
              <a:t>기반 </a:t>
            </a:r>
            <a:r>
              <a:rPr lang="en-US" altLang="ko-KR" dirty="0"/>
              <a:t>Object 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7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6F4980A-24FB-E2AB-C3CF-9C72C6580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353" y="3491053"/>
            <a:ext cx="1489178" cy="10793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2578" y="977085"/>
            <a:ext cx="380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Action Recognition </a:t>
            </a:r>
            <a:r>
              <a:rPr lang="ko-KR" altLang="en-US" dirty="0"/>
              <a:t>기반 실신 탐지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항만 근로자 실신 탐지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8B3EE8-4FCC-735D-1B42-651E432441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2318926" y="3361267"/>
            <a:ext cx="1805297" cy="14028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FE6AEF-956E-1BBD-549E-233B51559F44}"/>
              </a:ext>
            </a:extLst>
          </p:cNvPr>
          <p:cNvSpPr/>
          <p:nvPr/>
        </p:nvSpPr>
        <p:spPr>
          <a:xfrm>
            <a:off x="4805668" y="2248291"/>
            <a:ext cx="1559787" cy="27898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DA43EA3-47E9-D61C-854E-0F2030ACEBB9}"/>
              </a:ext>
            </a:extLst>
          </p:cNvPr>
          <p:cNvSpPr/>
          <p:nvPr/>
        </p:nvSpPr>
        <p:spPr>
          <a:xfrm>
            <a:off x="4328454" y="3509508"/>
            <a:ext cx="346510" cy="2700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1877EE-3579-EB7E-0CE5-6BD612F1A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46" y="2635084"/>
            <a:ext cx="621350" cy="621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6802E6-3202-C880-D021-0148681A3D0F}"/>
              </a:ext>
            </a:extLst>
          </p:cNvPr>
          <p:cNvSpPr txBox="1"/>
          <p:nvPr/>
        </p:nvSpPr>
        <p:spPr>
          <a:xfrm>
            <a:off x="4840353" y="5098047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예측 모델 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601CE4F-EF02-A5DB-2998-EAB688FE834C}"/>
              </a:ext>
            </a:extLst>
          </p:cNvPr>
          <p:cNvSpPr/>
          <p:nvPr/>
        </p:nvSpPr>
        <p:spPr>
          <a:xfrm>
            <a:off x="1839088" y="3509508"/>
            <a:ext cx="346510" cy="2700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77061F-7E16-9075-F6F6-5AE2A2476529}"/>
              </a:ext>
            </a:extLst>
          </p:cNvPr>
          <p:cNvSpPr/>
          <p:nvPr/>
        </p:nvSpPr>
        <p:spPr>
          <a:xfrm>
            <a:off x="2212399" y="2248291"/>
            <a:ext cx="1985351" cy="2792513"/>
          </a:xfrm>
          <a:prstGeom prst="rect">
            <a:avLst/>
          </a:prstGeom>
          <a:noFill/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B0F3B-A32B-B6AC-D236-9D988C47F2E9}"/>
              </a:ext>
            </a:extLst>
          </p:cNvPr>
          <p:cNvSpPr txBox="1"/>
          <p:nvPr/>
        </p:nvSpPr>
        <p:spPr>
          <a:xfrm>
            <a:off x="2406093" y="5129722"/>
            <a:ext cx="1477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Pose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estimation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6B84D51-9E70-F7D4-8213-64F666FA1489}"/>
              </a:ext>
            </a:extLst>
          </p:cNvPr>
          <p:cNvSpPr/>
          <p:nvPr/>
        </p:nvSpPr>
        <p:spPr>
          <a:xfrm>
            <a:off x="6496159" y="3491053"/>
            <a:ext cx="346510" cy="2700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3" name="Picture 2" descr="MediaPipe - YouTube">
            <a:extLst>
              <a:ext uri="{FF2B5EF4-FFF2-40B4-BE49-F238E27FC236}">
                <a16:creationId xmlns:a16="http://schemas.microsoft.com/office/drawing/2014/main" id="{290A9AD6-5F0D-546B-FEBF-2AA985F29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875" y="2293237"/>
            <a:ext cx="921229" cy="92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YOLOv3를 활용한 전동킥보드 헬멧 미착용 감시 시스템 만들기 2">
            <a:extLst>
              <a:ext uri="{FF2B5EF4-FFF2-40B4-BE49-F238E27FC236}">
                <a16:creationId xmlns:a16="http://schemas.microsoft.com/office/drawing/2014/main" id="{B94809F0-9D2C-B67A-79A6-79D90C243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4" t="55665" r="36572"/>
          <a:stretch/>
        </p:blipFill>
        <p:spPr bwMode="auto">
          <a:xfrm>
            <a:off x="259144" y="3089334"/>
            <a:ext cx="1193075" cy="11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B95C69-8CD3-8E15-8D24-5B9D504CA9AF}"/>
              </a:ext>
            </a:extLst>
          </p:cNvPr>
          <p:cNvSpPr/>
          <p:nvPr/>
        </p:nvSpPr>
        <p:spPr>
          <a:xfrm>
            <a:off x="6849700" y="2248291"/>
            <a:ext cx="1253649" cy="278987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5B94F30-E3A2-0F3D-845A-3E9C5C41DA46}"/>
              </a:ext>
            </a:extLst>
          </p:cNvPr>
          <p:cNvSpPr/>
          <p:nvPr/>
        </p:nvSpPr>
        <p:spPr>
          <a:xfrm>
            <a:off x="6947302" y="2512339"/>
            <a:ext cx="1058443" cy="3039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Falldown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6DCCA050-E579-F894-FB7B-F1900E38CBD1}"/>
              </a:ext>
            </a:extLst>
          </p:cNvPr>
          <p:cNvSpPr/>
          <p:nvPr/>
        </p:nvSpPr>
        <p:spPr>
          <a:xfrm>
            <a:off x="8372191" y="3443784"/>
            <a:ext cx="409303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DB7D6E9-240A-B35F-3901-49A6312901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009" y="1897877"/>
            <a:ext cx="2011720" cy="33364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F48C08-FE67-171F-92C5-60B448FA036A}"/>
              </a:ext>
            </a:extLst>
          </p:cNvPr>
          <p:cNvSpPr txBox="1"/>
          <p:nvPr/>
        </p:nvSpPr>
        <p:spPr>
          <a:xfrm>
            <a:off x="9468857" y="5402384"/>
            <a:ext cx="23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 알림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6863E35-1518-1C45-8369-1174F02C3CF4}"/>
              </a:ext>
            </a:extLst>
          </p:cNvPr>
          <p:cNvSpPr/>
          <p:nvPr/>
        </p:nvSpPr>
        <p:spPr>
          <a:xfrm>
            <a:off x="6962258" y="3073292"/>
            <a:ext cx="1058443" cy="30390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load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9B6F97E-D9F0-B1E4-C4F6-DEDE29CF7095}"/>
              </a:ext>
            </a:extLst>
          </p:cNvPr>
          <p:cNvSpPr/>
          <p:nvPr/>
        </p:nvSpPr>
        <p:spPr>
          <a:xfrm>
            <a:off x="6973373" y="3686861"/>
            <a:ext cx="1058443" cy="30390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walk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A2AB342-D3ED-0B20-6B66-2D8D1AFF72D7}"/>
              </a:ext>
            </a:extLst>
          </p:cNvPr>
          <p:cNvSpPr/>
          <p:nvPr/>
        </p:nvSpPr>
        <p:spPr>
          <a:xfrm>
            <a:off x="6979996" y="4266460"/>
            <a:ext cx="1058443" cy="30390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sit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4D858E3-E924-8E8E-A236-DC2ADEBA373A}"/>
              </a:ext>
            </a:extLst>
          </p:cNvPr>
          <p:cNvSpPr txBox="1"/>
          <p:nvPr/>
        </p:nvSpPr>
        <p:spPr>
          <a:xfrm>
            <a:off x="6849700" y="5129722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추론 </a:t>
            </a:r>
          </a:p>
        </p:txBody>
      </p:sp>
    </p:spTree>
    <p:extLst>
      <p:ext uri="{BB962C8B-B14F-4D97-AF65-F5344CB8AC3E}">
        <p14:creationId xmlns:p14="http://schemas.microsoft.com/office/powerpoint/2010/main" val="3606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1FE5B464-89D2-D515-0E1F-2FAA961F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54" y="2245430"/>
            <a:ext cx="3469322" cy="23128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F4980A-24FB-E2AB-C3CF-9C72C658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14" y="3491053"/>
            <a:ext cx="1489178" cy="1079313"/>
          </a:xfrm>
          <a:prstGeom prst="rect">
            <a:avLst/>
          </a:prstGeom>
        </p:spPr>
      </p:pic>
      <p:pic>
        <p:nvPicPr>
          <p:cNvPr id="2050" name="Picture 2" descr="Al Hub">
            <a:extLst>
              <a:ext uri="{FF2B5EF4-FFF2-40B4-BE49-F238E27FC236}">
                <a16:creationId xmlns:a16="http://schemas.microsoft.com/office/drawing/2014/main" id="{2ECC3A84-0FAC-6190-C3E3-98BD85530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8" y="1948181"/>
            <a:ext cx="1266285" cy="126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2578" y="977085"/>
            <a:ext cx="380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Action Recognition </a:t>
            </a:r>
            <a:r>
              <a:rPr lang="ko-KR" altLang="en-US" dirty="0"/>
              <a:t>기반 실신 탐지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항만 근로자 실신 탐지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8B3EE8-4FCC-735D-1B42-651E432441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2929287" y="3361267"/>
            <a:ext cx="1805297" cy="1402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FD0A13-2837-77B5-DE68-797E679E6127}"/>
              </a:ext>
            </a:extLst>
          </p:cNvPr>
          <p:cNvSpPr txBox="1"/>
          <p:nvPr/>
        </p:nvSpPr>
        <p:spPr>
          <a:xfrm>
            <a:off x="885041" y="510223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Dataset</a:t>
            </a:r>
            <a:endParaRPr lang="ko-KR" altLang="en-US" sz="1400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EAE2D1-D71B-9AAA-DF50-D16EB9A2B3A1}"/>
              </a:ext>
            </a:extLst>
          </p:cNvPr>
          <p:cNvSpPr txBox="1"/>
          <p:nvPr/>
        </p:nvSpPr>
        <p:spPr>
          <a:xfrm>
            <a:off x="324645" y="4443841"/>
            <a:ext cx="1996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 동작 영상의 </a:t>
            </a:r>
            <a:endParaRPr lang="en-US" altLang="ko-KR" sz="1100" b="1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걷기</a:t>
            </a:r>
            <a:r>
              <a:rPr lang="en-US" altLang="ko-KR" sz="1100" b="1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b="1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앉기</a:t>
            </a:r>
            <a:r>
              <a:rPr lang="en-US" altLang="ko-KR" sz="1100" b="1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b="1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쓰러짐</a:t>
            </a:r>
            <a:r>
              <a:rPr lang="en-US" altLang="ko-KR" sz="1100" b="1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b="1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물건운반</a:t>
            </a:r>
            <a:endParaRPr lang="ko-KR" altLang="en-US" sz="11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D4F211-2849-F9A2-983C-C7A5B1AD3328}"/>
              </a:ext>
            </a:extLst>
          </p:cNvPr>
          <p:cNvSpPr/>
          <p:nvPr/>
        </p:nvSpPr>
        <p:spPr>
          <a:xfrm>
            <a:off x="324645" y="2248291"/>
            <a:ext cx="1985351" cy="279251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F29D710-32B9-79CC-7E37-8EC55592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01" y="3091879"/>
            <a:ext cx="1228725" cy="1209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FE6AEF-956E-1BBD-549E-233B51559F44}"/>
              </a:ext>
            </a:extLst>
          </p:cNvPr>
          <p:cNvSpPr/>
          <p:nvPr/>
        </p:nvSpPr>
        <p:spPr>
          <a:xfrm>
            <a:off x="5416029" y="2248291"/>
            <a:ext cx="1559787" cy="27898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DA43EA3-47E9-D61C-854E-0F2030ACEBB9}"/>
              </a:ext>
            </a:extLst>
          </p:cNvPr>
          <p:cNvSpPr/>
          <p:nvPr/>
        </p:nvSpPr>
        <p:spPr>
          <a:xfrm>
            <a:off x="4938815" y="3509508"/>
            <a:ext cx="346510" cy="2700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1877EE-3579-EB7E-0CE5-6BD612F1A2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307" y="2635084"/>
            <a:ext cx="621350" cy="621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6802E6-3202-C880-D021-0148681A3D0F}"/>
              </a:ext>
            </a:extLst>
          </p:cNvPr>
          <p:cNvSpPr txBox="1"/>
          <p:nvPr/>
        </p:nvSpPr>
        <p:spPr>
          <a:xfrm>
            <a:off x="5450714" y="5098047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예측 모델 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601CE4F-EF02-A5DB-2998-EAB688FE834C}"/>
              </a:ext>
            </a:extLst>
          </p:cNvPr>
          <p:cNvSpPr/>
          <p:nvPr/>
        </p:nvSpPr>
        <p:spPr>
          <a:xfrm>
            <a:off x="2449449" y="3509508"/>
            <a:ext cx="346510" cy="2700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77061F-7E16-9075-F6F6-5AE2A2476529}"/>
              </a:ext>
            </a:extLst>
          </p:cNvPr>
          <p:cNvSpPr/>
          <p:nvPr/>
        </p:nvSpPr>
        <p:spPr>
          <a:xfrm>
            <a:off x="2822760" y="2248291"/>
            <a:ext cx="1985351" cy="2792513"/>
          </a:xfrm>
          <a:prstGeom prst="rect">
            <a:avLst/>
          </a:prstGeom>
          <a:noFill/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B0F3B-A32B-B6AC-D236-9D988C47F2E9}"/>
              </a:ext>
            </a:extLst>
          </p:cNvPr>
          <p:cNvSpPr txBox="1"/>
          <p:nvPr/>
        </p:nvSpPr>
        <p:spPr>
          <a:xfrm>
            <a:off x="3016454" y="5129722"/>
            <a:ext cx="1477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Pose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estimation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6B84D51-9E70-F7D4-8213-64F666FA1489}"/>
              </a:ext>
            </a:extLst>
          </p:cNvPr>
          <p:cNvSpPr/>
          <p:nvPr/>
        </p:nvSpPr>
        <p:spPr>
          <a:xfrm>
            <a:off x="7106520" y="3491053"/>
            <a:ext cx="346510" cy="2700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15C00-8D03-A9AA-1D13-0576B9EB4B29}"/>
              </a:ext>
            </a:extLst>
          </p:cNvPr>
          <p:cNvSpPr/>
          <p:nvPr/>
        </p:nvSpPr>
        <p:spPr>
          <a:xfrm>
            <a:off x="9921384" y="4527433"/>
            <a:ext cx="323452" cy="910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664398-FA5A-1712-8DA8-6FD336C9E506}"/>
              </a:ext>
            </a:extLst>
          </p:cNvPr>
          <p:cNvSpPr/>
          <p:nvPr/>
        </p:nvSpPr>
        <p:spPr>
          <a:xfrm>
            <a:off x="9921384" y="4764085"/>
            <a:ext cx="323452" cy="910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0FF202-8196-E748-B4F9-D3A5C89C62CC}"/>
              </a:ext>
            </a:extLst>
          </p:cNvPr>
          <p:cNvSpPr txBox="1"/>
          <p:nvPr/>
        </p:nvSpPr>
        <p:spPr>
          <a:xfrm>
            <a:off x="10422213" y="4434024"/>
            <a:ext cx="717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값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34CE06-0ACA-F450-54AA-3599ADA4C84C}"/>
              </a:ext>
            </a:extLst>
          </p:cNvPr>
          <p:cNvSpPr txBox="1"/>
          <p:nvPr/>
        </p:nvSpPr>
        <p:spPr>
          <a:xfrm>
            <a:off x="10422213" y="4480190"/>
            <a:ext cx="89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검증 값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2E352C-56E8-74DC-0D2F-16B294A72F5D}"/>
              </a:ext>
            </a:extLst>
          </p:cNvPr>
          <p:cNvSpPr txBox="1"/>
          <p:nvPr/>
        </p:nvSpPr>
        <p:spPr>
          <a:xfrm>
            <a:off x="8972777" y="5112605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학습한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값 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EA7DF3-9B68-3156-FEC8-89C2F2DD6DF4}"/>
              </a:ext>
            </a:extLst>
          </p:cNvPr>
          <p:cNvSpPr/>
          <p:nvPr/>
        </p:nvSpPr>
        <p:spPr>
          <a:xfrm>
            <a:off x="7701054" y="2248291"/>
            <a:ext cx="3693833" cy="2789870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3" name="Picture 2" descr="MediaPipe - YouTube">
            <a:extLst>
              <a:ext uri="{FF2B5EF4-FFF2-40B4-BE49-F238E27FC236}">
                <a16:creationId xmlns:a16="http://schemas.microsoft.com/office/drawing/2014/main" id="{290A9AD6-5F0D-546B-FEBF-2AA985F29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236" y="2293237"/>
            <a:ext cx="921229" cy="92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465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499</Words>
  <Application>Microsoft Office PowerPoint</Application>
  <PresentationFormat>와이드스크린</PresentationFormat>
  <Paragraphs>123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HGGothicE</vt:lpstr>
      <vt:lpstr>나눔스퀘어_ac</vt:lpstr>
      <vt:lpstr>나눔스퀘어_ac Bold</vt:lpstr>
      <vt:lpstr>맑은 고딕</vt:lpstr>
      <vt:lpstr>휴먼둥근헤드라인</vt:lpstr>
      <vt:lpstr>Aharoni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상원</dc:creator>
  <cp:lastModifiedBy>이 상원</cp:lastModifiedBy>
  <cp:revision>34</cp:revision>
  <dcterms:created xsi:type="dcterms:W3CDTF">2022-11-03T15:53:09Z</dcterms:created>
  <dcterms:modified xsi:type="dcterms:W3CDTF">2022-11-05T00:13:38Z</dcterms:modified>
</cp:coreProperties>
</file>